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6"/>
  </p:handoutMasterIdLst>
  <p:sldIdLst>
    <p:sldId id="256" r:id="rId3"/>
    <p:sldId id="258" r:id="rId4"/>
    <p:sldId id="264" r:id="rId6"/>
    <p:sldId id="259" r:id="rId7"/>
    <p:sldId id="260" r:id="rId8"/>
    <p:sldId id="261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8" r:id="rId21"/>
    <p:sldId id="280" r:id="rId22"/>
    <p:sldId id="279" r:id="rId23"/>
    <p:sldId id="282" r:id="rId24"/>
    <p:sldId id="283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E6E6E6"/>
    <a:srgbClr val="F3F3F3"/>
    <a:srgbClr val="D700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40" autoAdjust="0"/>
    <p:restoredTop sz="94361" autoAdjust="0"/>
  </p:normalViewPr>
  <p:slideViewPr>
    <p:cSldViewPr snapToObjects="1">
      <p:cViewPr varScale="1">
        <p:scale>
          <a:sx n="108" d="100"/>
          <a:sy n="108" d="100"/>
        </p:scale>
        <p:origin x="-426" y="-78"/>
      </p:cViewPr>
      <p:guideLst>
        <p:guide orient="horz" pos="2262"/>
        <p:guide pos="3866"/>
      </p:guideLst>
    </p:cSldViewPr>
  </p:slideViewPr>
  <p:outlineViewPr>
    <p:cViewPr>
      <p:scale>
        <a:sx n="33" d="100"/>
        <a:sy n="33" d="100"/>
      </p:scale>
      <p:origin x="0" y="-159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10.GIF>
</file>

<file path=ppt/media/image11.GIF>
</file>

<file path=ppt/media/image12.GIF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小米兰亭" panose="03000502000000000000" charset="-122"/>
        <a:ea typeface="小米兰亭" panose="03000502000000000000" charset="-122"/>
        <a:cs typeface="小米兰亭" panose="03000502000000000000" charset="-122"/>
        <a:sym typeface="Calibri" panose="020F0502020204030204"/>
      </a:defRPr>
    </a:lvl1pPr>
    <a:lvl2pPr indent="228600" latinLnBrk="0">
      <a:defRPr sz="1200">
        <a:latin typeface="+mn-lt"/>
        <a:ea typeface="+mn-ea"/>
        <a:cs typeface="+mn-cs"/>
        <a:sym typeface="Calibri" panose="020F0502020204030204"/>
      </a:defRPr>
    </a:lvl2pPr>
    <a:lvl3pPr indent="457200" latinLnBrk="0">
      <a:defRPr sz="1200">
        <a:latin typeface="+mn-lt"/>
        <a:ea typeface="+mn-ea"/>
        <a:cs typeface="+mn-cs"/>
        <a:sym typeface="Calibri" panose="020F0502020204030204"/>
      </a:defRPr>
    </a:lvl3pPr>
    <a:lvl4pPr indent="685800" latinLnBrk="0">
      <a:defRPr sz="1200">
        <a:latin typeface="+mn-lt"/>
        <a:ea typeface="+mn-ea"/>
        <a:cs typeface="+mn-cs"/>
        <a:sym typeface="Calibri" panose="020F0502020204030204"/>
      </a:defRPr>
    </a:lvl4pPr>
    <a:lvl5pPr indent="914400" latinLnBrk="0">
      <a:defRPr sz="1200">
        <a:latin typeface="+mn-lt"/>
        <a:ea typeface="+mn-ea"/>
        <a:cs typeface="+mn-cs"/>
        <a:sym typeface="Calibri" panose="020F0502020204030204"/>
      </a:defRPr>
    </a:lvl5pPr>
    <a:lvl6pPr indent="1143000" latinLnBrk="0">
      <a:defRPr sz="1200">
        <a:latin typeface="+mn-lt"/>
        <a:ea typeface="+mn-ea"/>
        <a:cs typeface="+mn-cs"/>
        <a:sym typeface="Calibri" panose="020F0502020204030204"/>
      </a:defRPr>
    </a:lvl6pPr>
    <a:lvl7pPr indent="1371600" latinLnBrk="0">
      <a:defRPr sz="1200">
        <a:latin typeface="+mn-lt"/>
        <a:ea typeface="+mn-ea"/>
        <a:cs typeface="+mn-cs"/>
        <a:sym typeface="Calibri" panose="020F0502020204030204"/>
      </a:defRPr>
    </a:lvl7pPr>
    <a:lvl8pPr indent="1600200" latinLnBrk="0">
      <a:defRPr sz="1200">
        <a:latin typeface="+mn-lt"/>
        <a:ea typeface="+mn-ea"/>
        <a:cs typeface="+mn-cs"/>
        <a:sym typeface="Calibri" panose="020F0502020204030204"/>
      </a:defRPr>
    </a:lvl8pPr>
    <a:lvl9pPr indent="1828800" latinLnBrk="0">
      <a:defRPr sz="1200">
        <a:latin typeface="+mn-lt"/>
        <a:ea typeface="+mn-ea"/>
        <a:cs typeface="+mn-cs"/>
        <a:sym typeface="Calibri" panose="020F050202020403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295800" y="3821991"/>
            <a:ext cx="5157789" cy="3990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ClrTx/>
              <a:buSzTx/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0" indent="457200">
              <a:buClrTx/>
              <a:buSzTx/>
              <a:buNone/>
              <a:defRPr b="1"/>
            </a:lvl2pPr>
            <a:lvl3pPr marL="0" indent="914400">
              <a:buClrTx/>
              <a:buSzTx/>
              <a:buNone/>
              <a:defRPr b="1"/>
            </a:lvl3pPr>
            <a:lvl4pPr marL="0" indent="1371600">
              <a:buClrTx/>
              <a:buSzTx/>
              <a:buNone/>
              <a:defRPr b="1"/>
            </a:lvl4pPr>
            <a:lvl5pPr marL="0" indent="1828800">
              <a:buClrTx/>
              <a:buSzTx/>
              <a:buNone/>
              <a:defRPr b="1"/>
            </a:lvl5pPr>
          </a:lstStyle>
          <a:p>
            <a:r>
              <a:rPr lang="zh-CN" altLang="en-US" dirty="0"/>
              <a:t>此处输入讲师姓名</a:t>
            </a:r>
            <a:endParaRPr dirty="0"/>
          </a:p>
        </p:txBody>
      </p:sp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0" y="6502777"/>
            <a:ext cx="256541" cy="27546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sp>
        <p:nvSpPr>
          <p:cNvPr id="6" name="矩形 5"/>
          <p:cNvSpPr/>
          <p:nvPr userDrawn="1"/>
        </p:nvSpPr>
        <p:spPr>
          <a:xfrm>
            <a:off x="4277028" y="2035857"/>
            <a:ext cx="7914972" cy="170285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5F5F5F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4648200" y="3254829"/>
            <a:ext cx="707571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标题 1"/>
          <p:cNvSpPr>
            <a:spLocks noGrp="1"/>
          </p:cNvSpPr>
          <p:nvPr>
            <p:ph type="title" hasCustomPrompt="1"/>
          </p:nvPr>
        </p:nvSpPr>
        <p:spPr>
          <a:xfrm>
            <a:off x="4528459" y="2286889"/>
            <a:ext cx="7380512" cy="719386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此处输入章标题</a:t>
            </a:r>
            <a:endParaRPr lang="zh-CN" altLang="en-US" dirty="0"/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5591944" y="3140968"/>
            <a:ext cx="5157789" cy="3990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ClrTx/>
              <a:buSzTx/>
              <a:buNone/>
              <a:defRPr sz="2400" b="0">
                <a:solidFill>
                  <a:schemeClr val="bg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0" indent="457200">
              <a:buClrTx/>
              <a:buSzTx/>
              <a:buNone/>
              <a:defRPr b="1"/>
            </a:lvl2pPr>
            <a:lvl3pPr marL="0" indent="914400">
              <a:buClrTx/>
              <a:buSzTx/>
              <a:buNone/>
              <a:defRPr b="1"/>
            </a:lvl3pPr>
            <a:lvl4pPr marL="0" indent="1371600">
              <a:buClrTx/>
              <a:buSzTx/>
              <a:buNone/>
              <a:defRPr b="1"/>
            </a:lvl4pPr>
            <a:lvl5pPr marL="0" indent="1828800">
              <a:buClrTx/>
              <a:buSzTx/>
              <a:buNone/>
              <a:defRPr b="1"/>
            </a:lvl5pPr>
          </a:lstStyle>
          <a:p>
            <a:r>
              <a:rPr lang="zh-CN" altLang="en-US" dirty="0"/>
              <a:t>此处</a:t>
            </a:r>
            <a:r>
              <a:rPr lang="zh-CN" altLang="en-US" dirty="0" smtClean="0"/>
              <a:t>输入节标题</a:t>
            </a:r>
            <a:endParaRPr dirty="0"/>
          </a:p>
        </p:txBody>
      </p:sp>
      <p:sp>
        <p:nvSpPr>
          <p:cNvPr id="3" name="标题 1"/>
          <p:cNvSpPr>
            <a:spLocks noGrp="1"/>
          </p:cNvSpPr>
          <p:nvPr userDrawn="1"/>
        </p:nvSpPr>
        <p:spPr>
          <a:xfrm>
            <a:off x="43180" y="-14605"/>
            <a:ext cx="3881120" cy="381000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0" y="6502777"/>
            <a:ext cx="256541" cy="275467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47594" y="586855"/>
            <a:ext cx="3046720" cy="0"/>
          </a:xfrm>
          <a:prstGeom prst="line">
            <a:avLst/>
          </a:prstGeom>
          <a:noFill/>
          <a:ln w="12700" cap="flat">
            <a:solidFill>
              <a:schemeClr val="accent2">
                <a:lumMod val="75000"/>
              </a:schemeClr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0" name="组合 19"/>
          <p:cNvGrpSpPr/>
          <p:nvPr userDrawn="1"/>
        </p:nvGrpSpPr>
        <p:grpSpPr>
          <a:xfrm flipV="1">
            <a:off x="-19588" y="0"/>
            <a:ext cx="860137" cy="597741"/>
            <a:chOff x="-360202" y="-6"/>
            <a:chExt cx="860137" cy="723269"/>
          </a:xfrm>
        </p:grpSpPr>
        <p:grpSp>
          <p:nvGrpSpPr>
            <p:cNvPr id="21" name="组合 20"/>
            <p:cNvGrpSpPr/>
            <p:nvPr/>
          </p:nvGrpSpPr>
          <p:grpSpPr>
            <a:xfrm>
              <a:off x="-155344" y="-6"/>
              <a:ext cx="655279" cy="723266"/>
              <a:chOff x="-20249" y="0"/>
              <a:chExt cx="924448" cy="9144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33" name="矩形 32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-252895" y="-4"/>
              <a:ext cx="655280" cy="723267"/>
              <a:chOff x="-20249" y="0"/>
              <a:chExt cx="924448" cy="914400"/>
            </a:xfrm>
            <a:solidFill>
              <a:schemeClr val="accent2"/>
            </a:solidFill>
          </p:grpSpPr>
          <p:sp>
            <p:nvSpPr>
              <p:cNvPr id="26" name="矩形 25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2" name="等腰三角形 31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-360202" y="-3"/>
              <a:ext cx="655279" cy="723266"/>
              <a:chOff x="-20249" y="0"/>
              <a:chExt cx="924448" cy="914400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</p:grp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983432" y="43360"/>
            <a:ext cx="1657350" cy="543495"/>
          </a:xfrm>
        </p:spPr>
        <p:txBody>
          <a:bodyPr anchor="ctr"/>
          <a:lstStyle>
            <a:lvl1pPr marL="0" indent="0" algn="l">
              <a:buFontTx/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标题</a:t>
            </a:r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增或导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83432" y="69679"/>
            <a:ext cx="4176464" cy="54317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>
            <a:lvl1pPr>
              <a:def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1pPr>
          </a:lstStyle>
          <a:p>
            <a:pPr lvl="0">
              <a:lnSpc>
                <a:spcPct val="120000"/>
              </a:lnSpc>
              <a:spcBef>
                <a:spcPts val="1000"/>
              </a:spcBef>
              <a:buClr>
                <a:schemeClr val="accent2"/>
              </a:buClr>
              <a:buSzPct val="80000"/>
            </a:pP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0" y="6502777"/>
            <a:ext cx="256541" cy="275467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447594" y="586855"/>
            <a:ext cx="3046720" cy="0"/>
          </a:xfrm>
          <a:prstGeom prst="line">
            <a:avLst/>
          </a:prstGeom>
          <a:noFill/>
          <a:ln w="12700" cap="flat">
            <a:solidFill>
              <a:schemeClr val="accent2">
                <a:lumMod val="75000"/>
              </a:schemeClr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文本框 18"/>
          <p:cNvSpPr txBox="1"/>
          <p:nvPr userDrawn="1"/>
        </p:nvSpPr>
        <p:spPr>
          <a:xfrm>
            <a:off x="10635443" y="6472514"/>
            <a:ext cx="2171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 panose="02020603050405020304"/>
            </a:endParaRPr>
          </a:p>
        </p:txBody>
      </p:sp>
      <p:grpSp>
        <p:nvGrpSpPr>
          <p:cNvPr id="15" name="组合 14"/>
          <p:cNvGrpSpPr/>
          <p:nvPr userDrawn="1"/>
        </p:nvGrpSpPr>
        <p:grpSpPr>
          <a:xfrm flipV="1">
            <a:off x="-19588" y="0"/>
            <a:ext cx="860137" cy="597741"/>
            <a:chOff x="-360202" y="-6"/>
            <a:chExt cx="860137" cy="723269"/>
          </a:xfrm>
        </p:grpSpPr>
        <p:grpSp>
          <p:nvGrpSpPr>
            <p:cNvPr id="16" name="组合 15"/>
            <p:cNvGrpSpPr/>
            <p:nvPr/>
          </p:nvGrpSpPr>
          <p:grpSpPr>
            <a:xfrm>
              <a:off x="-155344" y="-6"/>
              <a:ext cx="655279" cy="723266"/>
              <a:chOff x="-20249" y="0"/>
              <a:chExt cx="924448" cy="9144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23" name="矩形 22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-252895" y="-4"/>
              <a:ext cx="655280" cy="723267"/>
              <a:chOff x="-20249" y="0"/>
              <a:chExt cx="924448" cy="914400"/>
            </a:xfrm>
            <a:solidFill>
              <a:schemeClr val="accent2"/>
            </a:solidFill>
          </p:grpSpPr>
          <p:sp>
            <p:nvSpPr>
              <p:cNvPr id="21" name="矩形 20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-360202" y="-3"/>
              <a:ext cx="655279" cy="723266"/>
              <a:chOff x="-20249" y="0"/>
              <a:chExt cx="924448" cy="91440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20" name="等腰三角形 19"/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</p:grpSp>
      <p:sp>
        <p:nvSpPr>
          <p:cNvPr id="30" name="内容占位符 29"/>
          <p:cNvSpPr>
            <a:spLocks noGrp="1"/>
          </p:cNvSpPr>
          <p:nvPr>
            <p:ph sz="quarter" idx="10"/>
          </p:nvPr>
        </p:nvSpPr>
        <p:spPr>
          <a:xfrm>
            <a:off x="1271588" y="1268413"/>
            <a:ext cx="9825037" cy="49688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rPr dirty="0" err="1"/>
              <a:t>正文级别</a:t>
            </a:r>
            <a:r>
              <a:rPr dirty="0"/>
              <a:t> 1</a:t>
            </a:r>
            <a:endParaRPr dirty="0"/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  <a:endParaRPr dirty="0"/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  <a:endParaRPr dirty="0"/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  <a:endParaRPr dirty="0"/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iming>
    <p:tnLst>
      <p:par>
        <p:cTn id="1" dur="indefinite" restart="never" nodeType="tmRoot"/>
      </p:par>
    </p:tnLst>
  </p:timing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chemeClr val="accent1"/>
          </a:solidFill>
          <a:uFillTx/>
          <a:latin typeface="小米兰亭" panose="03000502000000000000" charset="-122"/>
          <a:ea typeface="小米兰亭" panose="03000502000000000000" charset="-122"/>
          <a:cs typeface="小米兰亭" panose="03000502000000000000" charset="-122"/>
          <a:sym typeface="Arial" panose="020B0604020202020204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449580" marR="0" indent="-44958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80000"/>
        <a:buFont typeface="Arial" panose="020B0604020202020204" pitchFamily="34" charset="0"/>
        <a:buChar char="•"/>
        <a:defRPr sz="2800" b="0" i="0" u="none" strike="noStrike" cap="none" spc="0" baseline="0">
          <a:ln>
            <a:noFill/>
          </a:ln>
          <a:solidFill>
            <a:schemeClr val="bg1">
              <a:lumMod val="50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1pPr>
      <a:lvl2pPr marL="868045" marR="0" indent="-33147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800" b="0" i="0" u="none" strike="noStrike" cap="none" spc="0" baseline="0">
          <a:ln>
            <a:noFill/>
          </a:ln>
          <a:solidFill>
            <a:schemeClr val="bg1">
              <a:lumMod val="50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800" b="0" i="0" u="none" strike="noStrike" cap="none" spc="0" baseline="0">
          <a:ln>
            <a:noFill/>
          </a:ln>
          <a:solidFill>
            <a:schemeClr val="bg1">
              <a:lumMod val="50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3pPr>
      <a:lvl4pPr marL="16764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800" b="0" i="0" u="none" strike="noStrike" cap="none" spc="0" baseline="0">
          <a:ln>
            <a:noFill/>
          </a:ln>
          <a:solidFill>
            <a:schemeClr val="bg1">
              <a:lumMod val="50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4pPr>
      <a:lvl5pPr marL="21336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800" b="0" i="0" u="none" strike="noStrike" cap="none" spc="0" baseline="0">
          <a:ln>
            <a:noFill/>
          </a:ln>
          <a:solidFill>
            <a:schemeClr val="bg1">
              <a:lumMod val="50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5pPr>
      <a:lvl6pPr marL="25908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6pPr>
      <a:lvl7pPr marL="30480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7pPr>
      <a:lvl8pPr marL="3505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8pPr>
      <a:lvl9pPr marL="39624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GIF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1" Type="http://schemas.openxmlformats.org/officeDocument/2006/relationships/image" Target="../media/image1.G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415" y="3822065"/>
            <a:ext cx="5631180" cy="464820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  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en-US" altLang="zh-CN" b="1" dirty="0" smtClean="0">
                <a:sym typeface="Times New Roman" panose="02020603050405020304"/>
              </a:rPr>
              <a:t>ZMUIFrameWork</a:t>
            </a:r>
            <a:endParaRPr lang="en-US" altLang="zh-CN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一款高性能、自动化的</a:t>
            </a:r>
            <a:r>
              <a:rPr lang="en-US" altLang="zh-CN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UI</a:t>
            </a: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框架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剪去对角的矩形 1"/>
          <p:cNvSpPr/>
          <p:nvPr userDrawn="1"/>
        </p:nvSpPr>
        <p:spPr>
          <a:xfrm>
            <a:off x="7620" y="-5184"/>
            <a:ext cx="2664020" cy="684005"/>
          </a:xfrm>
          <a:prstGeom prst="snip2DiagRect">
            <a:avLst/>
          </a:prstGeom>
          <a:solidFill>
            <a:schemeClr val="accent1">
              <a:lumMod val="75000"/>
            </a:schemeClr>
          </a:solidFill>
          <a:ln w="12700" cap="flat">
            <a:solidFill>
              <a:schemeClr val="bg1">
                <a:lumMod val="10000"/>
              </a:schemeClr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5F5F5F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标题 3"/>
          <p:cNvSpPr>
            <a:spLocks noGrp="1"/>
          </p:cNvSpPr>
          <p:nvPr/>
        </p:nvSpPr>
        <p:spPr>
          <a:xfrm>
            <a:off x="-64135" y="74930"/>
            <a:ext cx="2771775" cy="603885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8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小米兰亭" panose="03000502000000000000" charset="-122"/>
                <a:sym typeface="Arial" panose="020B060402020202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 hangingPunct="0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sym typeface="Times New Roman" panose="02020603050405020304"/>
              </a:rPr>
              <a:t>《铸梦之路 一》</a:t>
            </a:r>
            <a:endParaRPr lang="zh-CN" altLang="en-US" sz="2400" b="1" dirty="0" smtClean="0">
              <a:solidFill>
                <a:schemeClr val="bg1"/>
              </a:solidFill>
              <a:sym typeface="Times New Roman" panose="02020603050405020304"/>
            </a:endParaRPr>
          </a:p>
        </p:txBody>
      </p:sp>
      <p:sp>
        <p:nvSpPr>
          <p:cNvPr id="8" name="文本占位符 4"/>
          <p:cNvSpPr>
            <a:spLocks noGrp="1"/>
          </p:cNvSpPr>
          <p:nvPr/>
        </p:nvSpPr>
        <p:spPr>
          <a:xfrm>
            <a:off x="8610600" y="6370320"/>
            <a:ext cx="4074160" cy="46482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Autofit/>
          </a:bodyPr>
          <a:lstStyle>
            <a:lvl1pPr marL="0" marR="0" indent="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0" i="0" u="none" strike="noStrike" cap="none" spc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1pPr>
            <a:lvl2pPr marL="0" marR="0" indent="4572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 b="1" i="0" u="none" strike="noStrike" cap="none" spc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2pPr>
            <a:lvl3pPr marL="0" marR="0" indent="9144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 b="1" i="0" u="none" strike="noStrike" cap="none" spc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3pPr>
            <a:lvl4pPr marL="0" marR="0" indent="13716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 b="1" i="0" u="none" strike="noStrike" cap="none" spc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4pPr>
            <a:lvl5pPr marL="0" marR="0" indent="1828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 b="1" i="0" u="none" strike="noStrike" cap="none" spc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5pPr>
            <a:lvl6pPr marL="25908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0480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5052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39624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r>
              <a:rPr lang="zh-CN" altLang="en-US" sz="1800" dirty="0" smtClean="0">
                <a:cs typeface="Times New Roman" panose="02020603050405020304"/>
                <a:sym typeface="+mn-ea"/>
              </a:rPr>
              <a:t>课程下载学习交流群：728685392</a:t>
            </a:r>
            <a:endParaRPr lang="zh-CN" altLang="en-US" sz="1800" dirty="0" smtClean="0">
              <a:cs typeface="Times New Roman" panose="02020603050405020304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1251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遮罩系统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7865" y="756285"/>
            <a:ext cx="11043285" cy="59994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遮罩系统的也是项目种很重要的一个功能，市面上普遍存在两种遮罩模式，一种是单遮模式，一种则是叠遮模式。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单遮模式：无论打开多少界面，遮罩只有一层。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叠遮模式：即每一个界面都有一层遮罩，打开的界面越多，遮罩就越黑。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市面上使用的普遍是前者居多，即单遮模式，相较于叠遮，单遮就比较复杂一点，问题也比较多一点。而叠遮则很简单。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使用过单遮并且处理过问题的同学，相信都深有体会，因为项目中是有很多特殊情况的，如果单遮模式写的不够完善，考虑的不够周全，那在碰到这些特殊情况的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时候往往最让人头疼。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举几个特殊情况的例子：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当前弹出了一个二级且有遮罩的弹窗，然后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别人的代码又弹出了一个不需要遮罩的弹窗，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比如滚动公告界面，这种情况如果不处理，就会出问题，导致二级弹窗遮罩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丢失。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当前弹出了一个层级为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的二级弹窗，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然后又弹出了一个层级为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的二级弹窗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二者都有遮罩，如果处理不当，遮罩肯定在层级为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的弹窗上显示，就造成了遮罩错乱的问题。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 descr="MaskSyste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7935" y="2832100"/>
            <a:ext cx="6847205" cy="329247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zh-CN" altLang="en-US" b="1" dirty="0" smtClean="0">
                <a:sym typeface="Times New Roman" panose="02020603050405020304"/>
              </a:rPr>
              <a:t>灵活的层级系统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第三章节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8642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层级系统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4974590" cy="59994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信大家在开发时都会碰到界面与模型与特效与界面之间的穿插，并且在处理的时候搞的手忙脚乱，在费劲心思处理完出特效穿插的问题后，发想与其他界面的层级又乱套了，不得已又去重新改，但是界面层级一改就意味着特效的层级也要调，又要手动一个特效一个特效的去调层级。相信这个种问题是大家在开发初期都会遇到的。所以一款完善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管理系统就起到的至关重要的作用。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老师的设计理念是把每个不同等级的弹窗故意留了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个层级去适配特效。即基础界面的特效永远不会穿插到二级弹窗上去，因为框架设计就已经避免掉了。当然如果是相同等级的弹窗叠加的情况，该设计仍然有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的层级去适配叠加的情况。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完全能做到，清晰透明的有规划的层级管理。 改了这个弹窗一眼就知道影响的其他弹窗有几个都是那些。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8505" y="1413510"/>
            <a:ext cx="6065520" cy="505523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839710" y="848995"/>
            <a:ext cx="4974590" cy="8286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层级系统设计图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zh-CN" altLang="en-US" b="1" dirty="0" smtClean="0">
                <a:sym typeface="Times New Roman" panose="02020603050405020304"/>
              </a:rPr>
              <a:t>自动化系统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第四章节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自动化系统介绍</a:t>
            </a:r>
            <a:endParaRPr 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56299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自动化系统是为了简化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界面频繁且重复的工作而制作的一种一键化工具。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他的功能有以下几点：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是一键生成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脚本。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自动声明组件字段。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自动生成组件查找代码。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自动拖拽对应组件绑定至对应的字段。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自动生成生命周期函数。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自动生成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事件代码。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自动生成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事件绑定代码。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自动生成并注册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Window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加载路径配置。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在原有的代码上自动生成新增的组件事件代码，不会覆盖原有代码。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特点：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完全自动化。我们只需要搭建界面即可，后续所有的字段声明、组件查找、绑定、以及相对应组件事件方法的声明、自动化工具会全部帮我们做好。我们只需要稍微编写一些逻辑相关的代码即可。本来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5-10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分钟的工作，我们可以一键化解决。把时间成本降至最低。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自动化组件查找演示</a:t>
            </a:r>
            <a:endParaRPr 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459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WindowUI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0625" y="567055"/>
            <a:ext cx="6743065" cy="603504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4941570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Window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生成演示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459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 descr="Window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79670" y="561340"/>
            <a:ext cx="6752590" cy="60420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4941570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自动化工具总结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459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8635" y="774700"/>
            <a:ext cx="10971530" cy="61842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自动化系统</a:t>
            </a: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的设计原理：</a:t>
            </a:r>
            <a:endParaRPr 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自动化系统采用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逻辑脚本与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数据组件脚本分离式设计， 从而让我们的代码看起来更加简洁、整齐、舒适。从而降低了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逻辑脚本的臃肿程度，使得我们的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相关的脚本拥有更强的规范性。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不管是后期维护还是别人接手，总会给人一种代码框架很有规章制度，不会感觉乱成一锅粥的感觉。让项目的逼格一下就提升了上去。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该工具有两种数据组件生成方式：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自动化生成数据组件代码查找脚本。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自动化生成组件拖拽赋值脚本。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二者相较而论，第二种其实是最好的方式。因为第二种的性能会比第一种要好一些。因为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Find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函数是有性能消耗的，既然追求流畅度，肯定每一处细节都不能忽略掉。但第一种使用起来也没问题，主要看个人习惯。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该工具有两种数据组件解析的规则：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[Button]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中括号为规范，中间为组件类型进行解析。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以打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的方式进行解析，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需要表明该物体所属组件类型。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zh-CN" altLang="en-US" b="1" dirty="0" smtClean="0">
                <a:sym typeface="Times New Roman" panose="02020603050405020304"/>
              </a:rPr>
              <a:t>堆栈系统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第五章节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4941570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堆栈系统介绍</a:t>
            </a:r>
            <a:endParaRPr 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459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堆栈弹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5875" y="2026285"/>
            <a:ext cx="8199755" cy="45808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08635" y="774700"/>
            <a:ext cx="10662920" cy="8286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堆栈系统是任何游戏必不可少的一项功能。他用作与首次进入大厅时一些特殊或活动面板的有序自动弹出，从而让玩家能够更好的去了解到游戏内容和新增功能。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41070" y="106680"/>
            <a:ext cx="4272280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框架优点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36545" y="970915"/>
            <a:ext cx="5104130" cy="2028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5955" y="583565"/>
            <a:ext cx="11040110" cy="61379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框架优点：</a:t>
            </a:r>
            <a:b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不继承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MonoBehaviour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但和继承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MonoBehaviour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使用起来无任何差别。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不受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MonoBehaviour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声明周期影响，声明周期完全可控，代码运行顺序掌握在自己手中。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智能化全自动化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框架，无需手动创建脚本、声明方法、变量、拖拽物体赋值。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脚本、方法、属性字段自动生成，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组件自动拖拽绑定，一键搞定。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高效率，本来需要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5-10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分钟完成的工作，到我们这只需要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分钟不到，即可完成工作。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高性能、不卡帧、不卡顿、框架内部不放过任何一点影响性能的问题，把性能问题扼杀在摇篮之中，让我们的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弹出更加流畅，游戏体验更加舒服。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完整性框架，内置多个常用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功能解决方案，能够满足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相关的所有需求，比如 遮罩系统、堆栈系统、层级管理系统、自动化系统等。该框架能够正确的避免掉项目中常遇见的各种问题。如：遮罩错乱问题，特效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层级混乱问题，堆栈弹窗顺序问题等等，框架直接从根部去解决掉，以绝后患。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代码整齐、美观、统一。</a:t>
            </a:r>
            <a:endParaRPr kumimoji="0" lang="en-US" altLang="zh-CN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Mono界面分离展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4190" y="1160145"/>
            <a:ext cx="681355" cy="377825"/>
          </a:xfrm>
          <a:prstGeom prst="rect">
            <a:avLst/>
          </a:prstGeom>
        </p:spPr>
      </p:pic>
      <p:pic>
        <p:nvPicPr>
          <p:cNvPr id="4" name="图片 3" descr="1.创建界面演示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110" y="2823210"/>
            <a:ext cx="686435" cy="33782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zh-CN" altLang="en-US" b="1" dirty="0" smtClean="0">
                <a:sym typeface="Times New Roman" panose="02020603050405020304"/>
              </a:rPr>
              <a:t>高性能系统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第六章节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高性能系统介绍</a:t>
            </a:r>
            <a:endParaRPr 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635" y="774700"/>
            <a:ext cx="10971530" cy="56299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高性能系统是为了解决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性能问题，增加游戏的流畅度而设计的一系列性能解决方案。主要针对渲染、重绘、顶点、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组件、等多个方面进行性能的优化处理。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他的功能有以下几点：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一键优化合批。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自动根据图集图片和相邻组件的特征进行重新排序。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避免使用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SetActive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引起的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重绘和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垃圾。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CanvasGroup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Scale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进行代替。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对象池。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避免频繁的克隆物体导致的卡顿和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智能化禁用不必要的组件属性。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从而来避免一些不必要的性能开销。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界面预加载。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针对复杂一些的界面我们可以使用预加载进行提前加载物体，来确保在真正使用界面时，能够流畅度加载出界面。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高性能文字描边。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Unity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描边组件是拷贝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份相同的文本顶点数占用量巨大。一个字母的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Text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加上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Untiy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的描边一共占用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个顶点。而我们的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Text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同样是一个字母加上描边能做到只占用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个顶点。性能是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Unity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组件的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倍。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组件自动序列化。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避免掉使用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Find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接口查找组件带来的性能消耗，而使用自动化序列化的方式拿到组件，将性能消耗尽可能的降至最低。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特点：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最大的程度去降低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在游戏中所消耗的性能问题，让我们做出来的游戏质量更好，游戏流畅度更高。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4720" y="84455"/>
            <a:ext cx="3474085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高性能描边介绍</a:t>
            </a:r>
            <a:endParaRPr 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690" y="826135"/>
            <a:ext cx="5570855" cy="55416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0" y="826770"/>
            <a:ext cx="5407025" cy="547814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41070" y="106680"/>
            <a:ext cx="4272280" cy="4768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框架介绍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36545" y="970915"/>
            <a:ext cx="5104130" cy="2028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5795" y="695325"/>
            <a:ext cx="11040110" cy="28905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相信看这个课程的同学们肯定在为开发时找不到好的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UI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框架而烦恼，网上的文章、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Demo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也很多，但总是不合自己的心意，又或是框架不够完美，达不到自己所期待的。在经历过几个项目之后呢，发现好的框架写代码真的是一种享受。而在那种没框架或者说，根本算不上框架的项目种写代码，简直是一种煎熬，因为项目本身就乱成一锅粥了，随便动一动，就可很能引发其他问题，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bug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甚至越改越多，甚是苦恼，恨不得赶紧去做其他项目。</a:t>
            </a:r>
            <a:endParaRPr kumimoji="0" lang="zh-CN" altLang="en-US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那么你如果有上面老师描述的这种或者相关的问题呢，那么恭喜你，来对地方了。因为老师要讲的这个框架，他能满足项目中的所有需求，他能远远的避开并从底层解决掉了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UI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框架面临的很多问题，因为该框架是工作经验与技术结合产生的精华所在。</a:t>
            </a:r>
            <a:endParaRPr kumimoji="0" lang="zh-CN" altLang="en-US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1.什么是好的UI框架？</a:t>
            </a:r>
            <a:endParaRPr kumimoji="0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这里老师要强调一点，老师</a:t>
            </a:r>
            <a:r>
              <a:rPr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认为</a:t>
            </a:r>
            <a:r>
              <a:rPr kumimoji="0" 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真正的好的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UI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框架，并非只是弹弹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UI</a:t>
            </a:r>
            <a:r>
              <a:rPr kumimoji="0" lang="zh-CN" alt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，管理管理层级这么简单，他牵扯的功能模块是非常多的。</a:t>
            </a:r>
            <a:endParaRPr kumimoji="0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一个UI框架具备的不仅仅是代码层的简洁与低耦合</a:t>
            </a:r>
            <a:r>
              <a:rPr kumimoji="0" lang="zh-CN" sz="14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，</a:t>
            </a:r>
            <a:r>
              <a:rPr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更重要的一个也是</a:t>
            </a:r>
            <a:r>
              <a:rPr 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非常</a:t>
            </a:r>
            <a:r>
              <a:rPr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容易被忽略的问题，就是UI的性能、效率、自动化</a:t>
            </a:r>
            <a:r>
              <a:rPr 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。</a:t>
            </a:r>
            <a:endParaRPr 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pic>
        <p:nvPicPr>
          <p:cNvPr id="3" name="图片 2" descr="2021050916243598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6545" y="3585845"/>
            <a:ext cx="5723890" cy="18954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1995" y="5539105"/>
            <a:ext cx="11040110" cy="12750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这三者 性能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权重是最高的，其次是效率，最后是自动化。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如果一个游戏的UI性能不好，给人直管的感受就是不流畅，顿挫感，掉帧感。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这里有人可能就会有所疑虑，一个UI界面，无所谓的就算性能在差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又不会把游戏搞崩，做不做都无所谓。</a:t>
            </a:r>
            <a:endParaRPr 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sz="1400" b="0" i="0" u="none" strike="noStrike" cap="none" spc="0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16305" y="93345"/>
            <a:ext cx="3474085" cy="1251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框架介绍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6305" y="986155"/>
            <a:ext cx="8813165" cy="39681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确实。 确实不会把游戏搞崩。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那我们为什么还要搞？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因为我们的目标是精品！任何一个精品游戏，都会考虑到各种性能，不仅仅是UI，UI是基础，也是必备。他们在任何一处都会去追求极致，哪怕是任何一点点卡顿。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试想一下，我们做出来的游戏，非常流畅，体验非常好，而隔壁的项目组的游戏却没咱们的流畅，体验好，咱多有面子，对把，成就感不就蹭蹭的往上涨，在谈薪资的时候，也更有底气的是吧。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那么我们该如何设计这款框架呢？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16305" y="93345"/>
            <a:ext cx="3474085" cy="1251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框架设计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6305" y="986155"/>
            <a:ext cx="8813165" cy="33216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如果我们想设计一个好的UI框架，那么我们必须要知道，我们该如何去优化。然后在框架设计初期就去考虑这些优化点，并且尝试去解决或避免掉。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这里呢老师就不做优化介绍了，因为优化涉及到很多东西，老师讲太多文字方面的东西呢，会显得课程过于枯燥，后面在开发的过程中呢，老师在一一介绍给大家。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首先我们要关注的有三个点：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性能点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功能点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性能点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6305" y="3328035"/>
            <a:ext cx="8704580" cy="1266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16305" y="4744720"/>
            <a:ext cx="8813165" cy="412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2.功能点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05" y="5307330"/>
            <a:ext cx="8761730" cy="8382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16305" y="93345"/>
            <a:ext cx="3474085" cy="1251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框架设计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6305" y="986155"/>
            <a:ext cx="8813165" cy="13823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16305" y="3091180"/>
            <a:ext cx="8813165" cy="29984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好的， 综上所述，我们的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框架所具备的所有功能有：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UI管理系统     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界面的生成、销毁、交互、以及生命周期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遮罩系统         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弹出和关闭时的遮罩的处理，单遮罩模式、叠遮模式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堆栈系统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            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有序弹出、比如刚进大厅会按照优先级反复弹出多个界面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灵活的层级系统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层级保证界面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界面中间不会有穿插的现象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自动化系统      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繁琐且重复的工作让其自动化生成比如脚本、方法属性声明、组件绑定等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高效率系统      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管理各种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的创建与模板制作，让开发这以最小的动作实现最大的产出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高性能系统      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管理并解决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元素与界面的性能问题，在框架底层彻底解决，避免后期的二次性能优化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6305" y="1496695"/>
            <a:ext cx="8961755" cy="113347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en-US" altLang="zh-CN" b="1" dirty="0" smtClean="0">
                <a:sym typeface="Times New Roman" panose="02020603050405020304"/>
              </a:rPr>
              <a:t>UI</a:t>
            </a:r>
            <a:r>
              <a:rPr lang="zh-CN" altLang="en-US" b="1" dirty="0" smtClean="0">
                <a:sym typeface="Times New Roman" panose="02020603050405020304"/>
              </a:rPr>
              <a:t>管理系统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第一章节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16305" y="93345"/>
            <a:ext cx="3474085" cy="1251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管理系统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</a:pP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0415" y="1003935"/>
            <a:ext cx="6124575" cy="267525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WindowBehaviour</a:t>
            </a:r>
            <a:endParaRPr 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MonoBehaviour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类似是所有界面都必须继承的最基础最顶层的类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主要负责声明周期以及基础属性的声明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WindowBase</a:t>
            </a:r>
            <a:endParaRPr 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窗口基类，负责部分共用功能的统一化处理，例如弹出、关闭动画、以及解耦合方法的声明等其他公用接口的处理。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1515" y="198755"/>
            <a:ext cx="4704080" cy="645985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"/>
          </p:nvPr>
        </p:nvSpPr>
        <p:spPr>
          <a:xfrm>
            <a:off x="4209101" y="3821991"/>
            <a:ext cx="5631315" cy="399097"/>
          </a:xfrm>
        </p:spPr>
        <p:txBody>
          <a:bodyPr/>
          <a:lstStyle/>
          <a:p>
            <a:r>
              <a:rPr lang="zh-CN" altLang="en-US" dirty="0" smtClean="0">
                <a:cs typeface="Times New Roman" panose="02020603050405020304"/>
              </a:rPr>
              <a:t>讲师：</a:t>
            </a:r>
            <a:r>
              <a:rPr lang="zh-CN" altLang="en-US" dirty="0" smtClean="0">
                <a:cs typeface="Times New Roman" panose="02020603050405020304"/>
                <a:sym typeface="+mn-ea"/>
              </a:rPr>
              <a:t>铸梦</a:t>
            </a:r>
            <a:endParaRPr lang="zh-CN" altLang="en-US" dirty="0" smtClean="0">
              <a:cs typeface="Times New Roman" panose="02020603050405020304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zh-CN" altLang="en-US" b="1" dirty="0" smtClean="0">
                <a:sym typeface="Times New Roman" panose="02020603050405020304"/>
              </a:rPr>
              <a:t>遮罩系统</a:t>
            </a:r>
            <a:endParaRPr lang="zh-CN" altLang="en-US" b="1" dirty="0" smtClean="0">
              <a:sym typeface="Times New Roman" panose="02020603050405020304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fontScale="9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第二章节</a:t>
            </a:r>
            <a:endParaRPr lang="zh-CN" altLang="en-US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5F5F5F"/>
      </a:dk1>
      <a:lt1>
        <a:srgbClr val="F2F2F2"/>
      </a:lt1>
      <a:dk2>
        <a:srgbClr val="A7A7A7"/>
      </a:dk2>
      <a:lt2>
        <a:srgbClr val="535353"/>
      </a:lt2>
      <a:accent1>
        <a:srgbClr val="4A6982"/>
      </a:accent1>
      <a:accent2>
        <a:srgbClr val="E86262"/>
      </a:accent2>
      <a:accent3>
        <a:srgbClr val="878B79"/>
      </a:accent3>
      <a:accent4>
        <a:srgbClr val="E29860"/>
      </a:accent4>
      <a:accent5>
        <a:srgbClr val="A06C6D"/>
      </a:accent5>
      <a:accent6>
        <a:srgbClr val="DE8E8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75000"/>
          </a:schemeClr>
        </a:solidFill>
        <a:ln w="12700" cap="flat">
          <a:solidFill>
            <a:schemeClr val="bg2">
              <a:lumMod val="60000"/>
              <a:lumOff val="40000"/>
            </a:schemeClr>
          </a:solidFill>
          <a:prstDash val="solid"/>
          <a:miter lim="800000"/>
        </a:ln>
      </a:spPr>
      <a:bodyPr rot="0" vertOverflow="overflow" horzOverflow="overflow" vert="horz" wrap="square" lIns="45719" tIns="45719" rIns="45719" bIns="45719" numCol="1" spcCol="38100" rtlCol="0" anchor="ctr" forceAA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lang="zh-CN" altLang="en-US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800" b="0" i="0" u="none" strike="noStrike" cap="none" spc="0" normalizeH="0" baseline="0" dirty="0" smtClean="0">
            <a:ln>
              <a:noFill/>
            </a:ln>
            <a:solidFill>
              <a:schemeClr val="bg1">
                <a:lumMod val="50000"/>
              </a:schemeClr>
            </a:solidFill>
            <a:effectLst/>
            <a:uFillTx/>
            <a:latin typeface="微软雅黑" panose="020B0503020204020204" pitchFamily="34" charset="-122"/>
            <a:ea typeface="微软雅黑" panose="020B0503020204020204" pitchFamily="34" charset="-122"/>
            <a:sym typeface="Times New Roman" panose="02020603050405020304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982"/>
      </a:accent1>
      <a:accent2>
        <a:srgbClr val="E86262"/>
      </a:accent2>
      <a:accent3>
        <a:srgbClr val="878B79"/>
      </a:accent3>
      <a:accent4>
        <a:srgbClr val="E29860"/>
      </a:accent4>
      <a:accent5>
        <a:srgbClr val="A06C6D"/>
      </a:accent5>
      <a:accent6>
        <a:srgbClr val="DE8E8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4134</Words>
  <Application>WPS 演示</Application>
  <PresentationFormat>自定义</PresentationFormat>
  <Paragraphs>240</Paragraphs>
  <Slides>22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宋体</vt:lpstr>
      <vt:lpstr>Wingdings</vt:lpstr>
      <vt:lpstr>Times New Roman</vt:lpstr>
      <vt:lpstr>微软雅黑</vt:lpstr>
      <vt:lpstr>小米兰亭</vt:lpstr>
      <vt:lpstr>Arial</vt:lpstr>
      <vt:lpstr>Calibri</vt:lpstr>
      <vt:lpstr>Arial Unicode MS</vt:lpstr>
      <vt:lpstr>Office 主题</vt:lpstr>
      <vt:lpstr>ZMUIFrameWork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UI管理系统</vt:lpstr>
      <vt:lpstr>PowerPoint 演示文稿</vt:lpstr>
      <vt:lpstr>遮罩系统</vt:lpstr>
      <vt:lpstr>PowerPoint 演示文稿</vt:lpstr>
      <vt:lpstr>灵活的层级系统</vt:lpstr>
      <vt:lpstr>PowerPoint 演示文稿</vt:lpstr>
      <vt:lpstr>自动化系统</vt:lpstr>
      <vt:lpstr>PowerPoint 演示文稿</vt:lpstr>
      <vt:lpstr>PowerPoint 演示文稿</vt:lpstr>
      <vt:lpstr>PowerPoint 演示文稿</vt:lpstr>
      <vt:lpstr>PowerPoint 演示文稿</vt:lpstr>
      <vt:lpstr>堆栈系统</vt:lpstr>
      <vt:lpstr>PowerPoint 演示文稿</vt:lpstr>
      <vt:lpstr>高性能系统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Socket异步聊天室</dc:title>
  <dc:creator>CSDN学院</dc:creator>
  <cp:lastModifiedBy>Administrator</cp:lastModifiedBy>
  <cp:revision>37</cp:revision>
  <dcterms:created xsi:type="dcterms:W3CDTF">2021-01-21T17:06:00Z</dcterms:created>
  <dcterms:modified xsi:type="dcterms:W3CDTF">2022-06-18T00:28:48Z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2052-10.1.0.7468</vt:lpwstr>
  </property>
</Properties>
</file>